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3"/>
  </p:notesMasterIdLst>
  <p:sldIdLst>
    <p:sldId id="448" r:id="rId2"/>
    <p:sldId id="481" r:id="rId3"/>
    <p:sldId id="482" r:id="rId4"/>
    <p:sldId id="484" r:id="rId5"/>
    <p:sldId id="485" r:id="rId6"/>
    <p:sldId id="486" r:id="rId7"/>
    <p:sldId id="487" r:id="rId8"/>
    <p:sldId id="490" r:id="rId9"/>
    <p:sldId id="495" r:id="rId10"/>
    <p:sldId id="496" r:id="rId11"/>
    <p:sldId id="497" r:id="rId12"/>
    <p:sldId id="498" r:id="rId13"/>
    <p:sldId id="491" r:id="rId14"/>
    <p:sldId id="499" r:id="rId15"/>
    <p:sldId id="483" r:id="rId16"/>
    <p:sldId id="488" r:id="rId17"/>
    <p:sldId id="494" r:id="rId18"/>
    <p:sldId id="493" r:id="rId19"/>
    <p:sldId id="501" r:id="rId20"/>
    <p:sldId id="489" r:id="rId21"/>
    <p:sldId id="500"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a:srgbClr val="F30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25D87-1366-430A-B83F-94BD1AF47000}" type="datetimeFigureOut">
              <a:rPr lang="es-MX" smtClean="0"/>
              <a:t>09/08/2021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1CD49-CE6D-4C13-BD61-7FE0AD001B5F}" type="slidenum">
              <a:rPr lang="es-MX" smtClean="0"/>
              <a:t>‹Nº›</a:t>
            </a:fld>
            <a:endParaRPr lang="es-MX"/>
          </a:p>
        </p:txBody>
      </p:sp>
    </p:spTree>
    <p:extLst>
      <p:ext uri="{BB962C8B-B14F-4D97-AF65-F5344CB8AC3E}">
        <p14:creationId xmlns:p14="http://schemas.microsoft.com/office/powerpoint/2010/main" val="191108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BB1CD49-CE6D-4C13-BD61-7FE0AD001B5F}" type="slidenum">
              <a:rPr lang="es-MX" smtClean="0"/>
              <a:t>12</a:t>
            </a:fld>
            <a:endParaRPr lang="es-MX"/>
          </a:p>
        </p:txBody>
      </p:sp>
    </p:spTree>
    <p:extLst>
      <p:ext uri="{BB962C8B-B14F-4D97-AF65-F5344CB8AC3E}">
        <p14:creationId xmlns:p14="http://schemas.microsoft.com/office/powerpoint/2010/main" val="2674557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D74D602-B297-405C-92D0-6E544FDD9ED5}" type="datetimeFigureOut">
              <a:rPr lang="es-MX" smtClean="0"/>
              <a:t>09/08/2021</a:t>
            </a:fld>
            <a:endParaRPr lang="es-MX"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MX"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10988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244846-117C-4257-AA26-FBDACBC707A6}" type="datetimeFigureOut">
              <a:rPr lang="es-MX" smtClean="0"/>
              <a:t>09/08/2021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814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09/08/2021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5131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09/08/2021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15130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09/08/2021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07868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09/08/2021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5155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09/08/2021</a:t>
            </a:fld>
            <a:endParaRPr lang="es-MX" dirty="0"/>
          </a:p>
        </p:txBody>
      </p:sp>
      <p:sp>
        <p:nvSpPr>
          <p:cNvPr id="8" name="Footer Placeholder 7"/>
          <p:cNvSpPr>
            <a:spLocks noGrp="1"/>
          </p:cNvSpPr>
          <p:nvPr>
            <p:ph type="ftr" sz="quarter" idx="11"/>
          </p:nvPr>
        </p:nvSpPr>
        <p:spPr>
          <a:xfrm>
            <a:off x="561111" y="6391838"/>
            <a:ext cx="3644282" cy="304801"/>
          </a:xfrm>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48997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D74D602-B297-405C-92D0-6E544FDD9ED5}" type="datetimeFigureOut">
              <a:rPr lang="es-MX" smtClean="0"/>
              <a:t>09/08/2021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53647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D74D602-B297-405C-92D0-6E544FDD9ED5}" type="datetimeFigureOut">
              <a:rPr lang="es-MX" smtClean="0"/>
              <a:t>09/08/2021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1462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36266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894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406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42493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23144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1660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58090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dirty="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09/08/2021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09340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244846-117C-4257-AA26-FBDACBC707A6}" type="datetimeFigureOut">
              <a:rPr lang="es-MX" smtClean="0"/>
              <a:t>09/08/2021</a:t>
            </a:fld>
            <a:endParaRPr lang="es-MX"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MX"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21873336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20692" y="799049"/>
            <a:ext cx="4717462" cy="3390314"/>
          </a:xfrm>
        </p:spPr>
        <p:txBody>
          <a:bodyPr anchor="t">
            <a:noAutofit/>
          </a:bodyPr>
          <a:lstStyle/>
          <a:p>
            <a:r>
              <a:rPr lang="es-MX" sz="4800" b="1" dirty="0" smtClean="0"/>
              <a:t/>
            </a:r>
            <a:br>
              <a:rPr lang="es-MX" sz="4800" b="1" dirty="0" smtClean="0"/>
            </a:br>
            <a:r>
              <a:rPr lang="es-MX" sz="4800" b="1" dirty="0" smtClean="0"/>
              <a:t>Atención de solicitudes a través de Unidades Administrativas</a:t>
            </a:r>
            <a:endParaRPr lang="es-MX" sz="4800" b="1" dirty="0">
              <a:solidFill>
                <a:schemeClr val="accent1">
                  <a:lumMod val="60000"/>
                  <a:lumOff val="40000"/>
                </a:schemeClr>
              </a:solidFill>
              <a:effectLst>
                <a:outerShdw blurRad="38100" dist="38100" dir="2700000" algn="tl">
                  <a:srgbClr val="000000">
                    <a:alpha val="43137"/>
                  </a:srgbClr>
                </a:outerShdw>
              </a:effectLst>
            </a:endParaRPr>
          </a:p>
        </p:txBody>
      </p:sp>
      <p:sp>
        <p:nvSpPr>
          <p:cNvPr id="5" name="Marcador de contenido 5"/>
          <p:cNvSpPr txBox="1">
            <a:spLocks/>
          </p:cNvSpPr>
          <p:nvPr/>
        </p:nvSpPr>
        <p:spPr>
          <a:xfrm>
            <a:off x="6417214" y="5068102"/>
            <a:ext cx="5200355" cy="127802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MX" dirty="0" smtClean="0">
                <a:solidFill>
                  <a:schemeClr val="tx1"/>
                </a:solidFill>
                <a:ea typeface="Arial Unicode MS" panose="020B0604020202020204" pitchFamily="34" charset="-128"/>
                <a:cs typeface="Arial Unicode MS" panose="020B0604020202020204" pitchFamily="34" charset="-128"/>
              </a:rPr>
              <a:t>Las solicitudes podrán ser turnadas a una o más Unidades administrativas con el fin de que estas generen la respuesta de la información que les corresponda</a:t>
            </a:r>
            <a:endParaRPr lang="es-MX" dirty="0" smtClean="0">
              <a:solidFill>
                <a:srgbClr val="F30DD2"/>
              </a:solidFill>
              <a:ea typeface="Arial Unicode MS" panose="020B0604020202020204" pitchFamily="34" charset="-128"/>
              <a:cs typeface="Arial Unicode MS" panose="020B0604020202020204" pitchFamily="34" charset="-128"/>
            </a:endParaRPr>
          </a:p>
        </p:txBody>
      </p:sp>
      <p:grpSp>
        <p:nvGrpSpPr>
          <p:cNvPr id="8" name="Grupo 7"/>
          <p:cNvGrpSpPr/>
          <p:nvPr/>
        </p:nvGrpSpPr>
        <p:grpSpPr>
          <a:xfrm>
            <a:off x="6333636" y="0"/>
            <a:ext cx="4930725" cy="5306567"/>
            <a:chOff x="6797870" y="1237957"/>
            <a:chExt cx="4930725" cy="5306567"/>
          </a:xfrm>
        </p:grpSpPr>
        <p:pic>
          <p:nvPicPr>
            <p:cNvPr id="9" name="Picture 4" descr="Ver las imágenes de orige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1103" y="1237957"/>
              <a:ext cx="3016275" cy="3016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er las imágenes de orige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7870" y="3603361"/>
              <a:ext cx="1887000" cy="1884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er las imágenes de orige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8834" y="4659696"/>
              <a:ext cx="1887000" cy="18848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Ver las imágenes de orige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41595" y="3928796"/>
              <a:ext cx="1887000" cy="188482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12"/>
            <p:cNvCxnSpPr/>
            <p:nvPr/>
          </p:nvCxnSpPr>
          <p:spPr>
            <a:xfrm flipV="1">
              <a:off x="8574121" y="3603361"/>
              <a:ext cx="648213" cy="575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9481626" y="3603361"/>
              <a:ext cx="0" cy="1151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9740919" y="3603361"/>
              <a:ext cx="627935" cy="57575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511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31"/>
          <a:stretch/>
        </p:blipFill>
        <p:spPr>
          <a:xfrm>
            <a:off x="1" y="1954881"/>
            <a:ext cx="11887200" cy="2293811"/>
          </a:xfrm>
          <a:prstGeom prst="rect">
            <a:avLst/>
          </a:prstGeom>
        </p:spPr>
      </p:pic>
      <p:sp>
        <p:nvSpPr>
          <p:cNvPr id="2" name="Título 1"/>
          <p:cNvSpPr>
            <a:spLocks noGrp="1"/>
          </p:cNvSpPr>
          <p:nvPr>
            <p:ph type="title" idx="4294967295"/>
          </p:nvPr>
        </p:nvSpPr>
        <p:spPr>
          <a:xfrm>
            <a:off x="3066757" y="445637"/>
            <a:ext cx="7354643" cy="1129945"/>
          </a:xfrm>
        </p:spPr>
        <p:txBody>
          <a:bodyPr/>
          <a:lstStyle/>
          <a:p>
            <a:pPr algn="r"/>
            <a:r>
              <a:rPr lang="es-MX" dirty="0">
                <a:solidFill>
                  <a:srgbClr val="B31166"/>
                </a:solidFill>
                <a:effectLst>
                  <a:outerShdw blurRad="38100" dist="38100" dir="2700000" algn="tl">
                    <a:srgbClr val="000000">
                      <a:alpha val="43137"/>
                    </a:srgbClr>
                  </a:outerShdw>
                </a:effectLst>
              </a:rPr>
              <a:t>Respuesta de la </a:t>
            </a:r>
            <a:r>
              <a:rPr lang="es-MX" dirty="0" smtClean="0">
                <a:solidFill>
                  <a:srgbClr val="B31166"/>
                </a:solidFill>
                <a:effectLst>
                  <a:outerShdw blurRad="38100" dist="38100" dir="2700000" algn="tl">
                    <a:srgbClr val="000000">
                      <a:alpha val="43137"/>
                    </a:srgbClr>
                  </a:outerShdw>
                </a:effectLst>
              </a:rPr>
              <a:t>Unidad Administrativa</a:t>
            </a:r>
            <a:endParaRPr lang="es-MX" dirty="0">
              <a:solidFill>
                <a:srgbClr val="B31166"/>
              </a:solidFill>
              <a:effectLst>
                <a:outerShdw blurRad="38100" dist="38100" dir="2700000" algn="tl">
                  <a:srgbClr val="000000">
                    <a:alpha val="43137"/>
                  </a:srgbClr>
                </a:outerShdw>
              </a:effectLst>
            </a:endParaRPr>
          </a:p>
        </p:txBody>
      </p:sp>
      <p:sp>
        <p:nvSpPr>
          <p:cNvPr id="6" name="Marcador de contenido 3"/>
          <p:cNvSpPr txBox="1">
            <a:spLocks/>
          </p:cNvSpPr>
          <p:nvPr/>
        </p:nvSpPr>
        <p:spPr>
          <a:xfrm>
            <a:off x="388100" y="4803355"/>
            <a:ext cx="10497395"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600"/>
              </a:spcBef>
              <a:buFont typeface="Wingdings 3" charset="2"/>
              <a:buNone/>
            </a:pPr>
            <a:r>
              <a:rPr lang="es-MX" sz="1700" dirty="0" smtClean="0"/>
              <a:t>La Unidad Administrativa podrá atender la solicitud turnada seleccionando el folio en la tabla de resultados al hacer clic en la segunda columna y posteriormente haciendo clic en el botón Emitir respuesta.</a:t>
            </a:r>
          </a:p>
          <a:p>
            <a:pPr marL="0" indent="0">
              <a:spcBef>
                <a:spcPts val="600"/>
              </a:spcBef>
              <a:buFont typeface="Wingdings 3" charset="2"/>
              <a:buNone/>
            </a:pPr>
            <a:endParaRPr lang="es-MX" sz="1700" dirty="0"/>
          </a:p>
        </p:txBody>
      </p:sp>
      <p:sp>
        <p:nvSpPr>
          <p:cNvPr id="12" name="Flecha izquierda 11"/>
          <p:cNvSpPr/>
          <p:nvPr/>
        </p:nvSpPr>
        <p:spPr>
          <a:xfrm rot="16200000">
            <a:off x="549879" y="179310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izquierda 8"/>
          <p:cNvSpPr/>
          <p:nvPr/>
        </p:nvSpPr>
        <p:spPr>
          <a:xfrm rot="10800000" flipH="1">
            <a:off x="2109049" y="3675829"/>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5462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439688" y="1691990"/>
            <a:ext cx="9286875" cy="2066925"/>
          </a:xfrm>
          <a:prstGeom prst="rect">
            <a:avLst/>
          </a:prstGeom>
        </p:spPr>
      </p:pic>
      <p:pic>
        <p:nvPicPr>
          <p:cNvPr id="5" name="Imagen 4"/>
          <p:cNvPicPr>
            <a:picLocks noChangeAspect="1"/>
          </p:cNvPicPr>
          <p:nvPr/>
        </p:nvPicPr>
        <p:blipFill>
          <a:blip r:embed="rId3"/>
          <a:stretch>
            <a:fillRect/>
          </a:stretch>
        </p:blipFill>
        <p:spPr>
          <a:xfrm>
            <a:off x="1035214" y="3774302"/>
            <a:ext cx="9077325" cy="3000375"/>
          </a:xfrm>
          <a:prstGeom prst="rect">
            <a:avLst/>
          </a:prstGeom>
        </p:spPr>
      </p:pic>
      <p:sp>
        <p:nvSpPr>
          <p:cNvPr id="2" name="Título 1"/>
          <p:cNvSpPr>
            <a:spLocks noGrp="1"/>
          </p:cNvSpPr>
          <p:nvPr>
            <p:ph type="title" idx="4294967295"/>
          </p:nvPr>
        </p:nvSpPr>
        <p:spPr>
          <a:xfrm>
            <a:off x="3066757" y="445637"/>
            <a:ext cx="7354643" cy="1129945"/>
          </a:xfrm>
        </p:spPr>
        <p:txBody>
          <a:bodyPr/>
          <a:lstStyle/>
          <a:p>
            <a:pPr algn="r"/>
            <a:r>
              <a:rPr lang="es-MX" dirty="0">
                <a:solidFill>
                  <a:srgbClr val="B31166"/>
                </a:solidFill>
                <a:effectLst>
                  <a:outerShdw blurRad="38100" dist="38100" dir="2700000" algn="tl">
                    <a:srgbClr val="000000">
                      <a:alpha val="43137"/>
                    </a:srgbClr>
                  </a:outerShdw>
                </a:effectLst>
              </a:rPr>
              <a:t>Respuesta de la </a:t>
            </a:r>
            <a:r>
              <a:rPr lang="es-MX" dirty="0" smtClean="0">
                <a:solidFill>
                  <a:srgbClr val="B31166"/>
                </a:solidFill>
                <a:effectLst>
                  <a:outerShdw blurRad="38100" dist="38100" dir="2700000" algn="tl">
                    <a:srgbClr val="000000">
                      <a:alpha val="43137"/>
                    </a:srgbClr>
                  </a:outerShdw>
                </a:effectLst>
              </a:rPr>
              <a:t>Unidad Administrativa</a:t>
            </a:r>
            <a:endParaRPr lang="es-MX" dirty="0">
              <a:solidFill>
                <a:srgbClr val="B31166"/>
              </a:solidFill>
              <a:effectLst>
                <a:outerShdw blurRad="38100" dist="38100" dir="2700000" algn="tl">
                  <a:srgbClr val="000000">
                    <a:alpha val="43137"/>
                  </a:srgbClr>
                </a:outerShdw>
              </a:effectLst>
            </a:endParaRPr>
          </a:p>
        </p:txBody>
      </p:sp>
      <p:sp>
        <p:nvSpPr>
          <p:cNvPr id="9" name="Flecha izquierda 8"/>
          <p:cNvSpPr/>
          <p:nvPr/>
        </p:nvSpPr>
        <p:spPr>
          <a:xfrm rot="10800000" flipH="1">
            <a:off x="8566120" y="3750532"/>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93019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066757" y="445637"/>
            <a:ext cx="7354643" cy="1129945"/>
          </a:xfrm>
        </p:spPr>
        <p:txBody>
          <a:bodyPr/>
          <a:lstStyle/>
          <a:p>
            <a:pPr algn="r"/>
            <a:r>
              <a:rPr lang="es-MX" dirty="0">
                <a:solidFill>
                  <a:srgbClr val="B31166"/>
                </a:solidFill>
                <a:effectLst>
                  <a:outerShdw blurRad="38100" dist="38100" dir="2700000" algn="tl">
                    <a:srgbClr val="000000">
                      <a:alpha val="43137"/>
                    </a:srgbClr>
                  </a:outerShdw>
                </a:effectLst>
              </a:rPr>
              <a:t>Respuesta de la </a:t>
            </a:r>
            <a:r>
              <a:rPr lang="es-MX" dirty="0" smtClean="0">
                <a:solidFill>
                  <a:srgbClr val="B31166"/>
                </a:solidFill>
                <a:effectLst>
                  <a:outerShdw blurRad="38100" dist="38100" dir="2700000" algn="tl">
                    <a:srgbClr val="000000">
                      <a:alpha val="43137"/>
                    </a:srgbClr>
                  </a:outerShdw>
                </a:effectLst>
              </a:rPr>
              <a:t>Unidad Administrativa</a:t>
            </a:r>
            <a:endParaRPr lang="es-MX" dirty="0">
              <a:solidFill>
                <a:srgbClr val="B31166"/>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474378" y="2966551"/>
            <a:ext cx="10131557" cy="3143544"/>
          </a:xfrm>
          <a:prstGeom prst="rect">
            <a:avLst/>
          </a:prstGeom>
        </p:spPr>
      </p:pic>
      <p:sp>
        <p:nvSpPr>
          <p:cNvPr id="8" name="Flecha izquierda 7"/>
          <p:cNvSpPr/>
          <p:nvPr/>
        </p:nvSpPr>
        <p:spPr>
          <a:xfrm rot="10800000" flipH="1">
            <a:off x="10577839" y="453832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Marcador de contenido 3"/>
          <p:cNvSpPr txBox="1">
            <a:spLocks/>
          </p:cNvSpPr>
          <p:nvPr/>
        </p:nvSpPr>
        <p:spPr>
          <a:xfrm>
            <a:off x="474378" y="2033427"/>
            <a:ext cx="10497395"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600"/>
              </a:spcBef>
              <a:buFont typeface="Wingdings 3" charset="2"/>
              <a:buNone/>
            </a:pPr>
            <a:r>
              <a:rPr lang="es-MX" sz="1700" dirty="0" smtClean="0"/>
              <a:t>Una vez que seleccione un tipo de respuesta del catálogo de respuestas disponibles, la unidad administrativa podrá proporcionar la respuesta correspondiente en el apartado siguiente.</a:t>
            </a:r>
          </a:p>
          <a:p>
            <a:pPr marL="0" indent="0">
              <a:spcBef>
                <a:spcPts val="600"/>
              </a:spcBef>
              <a:buFont typeface="Wingdings 3" charset="2"/>
              <a:buNone/>
            </a:pPr>
            <a:endParaRPr lang="es-MX" sz="1700" dirty="0"/>
          </a:p>
        </p:txBody>
      </p:sp>
    </p:spTree>
    <p:extLst>
      <p:ext uri="{BB962C8B-B14F-4D97-AF65-F5344CB8AC3E}">
        <p14:creationId xmlns:p14="http://schemas.microsoft.com/office/powerpoint/2010/main" val="1623395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066757" y="445637"/>
            <a:ext cx="7354643" cy="1129945"/>
          </a:xfrm>
        </p:spPr>
        <p:txBody>
          <a:bodyPr/>
          <a:lstStyle/>
          <a:p>
            <a:pPr algn="r"/>
            <a:r>
              <a:rPr lang="es-MX" dirty="0">
                <a:solidFill>
                  <a:srgbClr val="B31166"/>
                </a:solidFill>
                <a:effectLst>
                  <a:outerShdw blurRad="38100" dist="38100" dir="2700000" algn="tl">
                    <a:srgbClr val="000000">
                      <a:alpha val="43137"/>
                    </a:srgbClr>
                  </a:outerShdw>
                </a:effectLst>
              </a:rPr>
              <a:t>Respuesta de la </a:t>
            </a:r>
            <a:r>
              <a:rPr lang="es-MX" dirty="0" smtClean="0">
                <a:solidFill>
                  <a:srgbClr val="B31166"/>
                </a:solidFill>
                <a:effectLst>
                  <a:outerShdw blurRad="38100" dist="38100" dir="2700000" algn="tl">
                    <a:srgbClr val="000000">
                      <a:alpha val="43137"/>
                    </a:srgbClr>
                  </a:outerShdw>
                </a:effectLst>
              </a:rPr>
              <a:t>Unidad Administrativa</a:t>
            </a:r>
            <a:endParaRPr lang="es-MX" dirty="0">
              <a:solidFill>
                <a:srgbClr val="B31166"/>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482624" y="1627454"/>
            <a:ext cx="8582025" cy="3362325"/>
          </a:xfrm>
          <a:prstGeom prst="rect">
            <a:avLst/>
          </a:prstGeom>
        </p:spPr>
      </p:pic>
      <p:sp>
        <p:nvSpPr>
          <p:cNvPr id="6" name="Flecha izquierda 5"/>
          <p:cNvSpPr/>
          <p:nvPr/>
        </p:nvSpPr>
        <p:spPr>
          <a:xfrm rot="16200000">
            <a:off x="5272037" y="3920636"/>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3"/>
          <p:cNvSpPr txBox="1">
            <a:spLocks/>
          </p:cNvSpPr>
          <p:nvPr/>
        </p:nvSpPr>
        <p:spPr>
          <a:xfrm>
            <a:off x="482624" y="5296835"/>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administrativa podrá cargar como adjunto a la respuesta uno o varios archivos en modalidad de carpeta comprimida .</a:t>
            </a:r>
            <a:r>
              <a:rPr lang="es-MX" sz="1600" dirty="0" err="1" smtClean="0"/>
              <a:t>zip</a:t>
            </a:r>
            <a:r>
              <a:rPr lang="es-MX" sz="1600" dirty="0" smtClean="0"/>
              <a:t> </a:t>
            </a:r>
          </a:p>
          <a:p>
            <a:pPr marL="0" indent="0">
              <a:spcBef>
                <a:spcPts val="600"/>
              </a:spcBef>
              <a:buFont typeface="Wingdings 3" charset="2"/>
              <a:buNone/>
            </a:pP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Tree>
    <p:extLst>
      <p:ext uri="{BB962C8B-B14F-4D97-AF65-F5344CB8AC3E}">
        <p14:creationId xmlns:p14="http://schemas.microsoft.com/office/powerpoint/2010/main" val="1101298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066757" y="445637"/>
            <a:ext cx="7354643" cy="1129945"/>
          </a:xfrm>
        </p:spPr>
        <p:txBody>
          <a:bodyPr/>
          <a:lstStyle/>
          <a:p>
            <a:pPr algn="r"/>
            <a:r>
              <a:rPr lang="es-MX" dirty="0">
                <a:solidFill>
                  <a:srgbClr val="B31166"/>
                </a:solidFill>
                <a:effectLst>
                  <a:outerShdw blurRad="38100" dist="38100" dir="2700000" algn="tl">
                    <a:srgbClr val="000000">
                      <a:alpha val="43137"/>
                    </a:srgbClr>
                  </a:outerShdw>
                </a:effectLst>
              </a:rPr>
              <a:t>Respuesta de la </a:t>
            </a:r>
            <a:r>
              <a:rPr lang="es-MX" dirty="0" smtClean="0">
                <a:solidFill>
                  <a:srgbClr val="B31166"/>
                </a:solidFill>
                <a:effectLst>
                  <a:outerShdw blurRad="38100" dist="38100" dir="2700000" algn="tl">
                    <a:srgbClr val="000000">
                      <a:alpha val="43137"/>
                    </a:srgbClr>
                  </a:outerShdw>
                </a:effectLst>
              </a:rPr>
              <a:t>Unidad Administrativa</a:t>
            </a:r>
            <a:endParaRPr lang="es-MX" dirty="0">
              <a:solidFill>
                <a:srgbClr val="B31166"/>
              </a:solidFill>
              <a:effectLst>
                <a:outerShdw blurRad="38100" dist="38100" dir="2700000" algn="tl">
                  <a:srgbClr val="000000">
                    <a:alpha val="43137"/>
                  </a:srgbClr>
                </a:outerShdw>
              </a:effectLst>
            </a:endParaRPr>
          </a:p>
        </p:txBody>
      </p:sp>
      <p:sp>
        <p:nvSpPr>
          <p:cNvPr id="8" name="Marcador de contenido 3"/>
          <p:cNvSpPr txBox="1">
            <a:spLocks/>
          </p:cNvSpPr>
          <p:nvPr/>
        </p:nvSpPr>
        <p:spPr>
          <a:xfrm>
            <a:off x="600987" y="4270191"/>
            <a:ext cx="9947022" cy="39453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600"/>
              </a:spcBef>
              <a:buFont typeface="Wingdings 3" charset="2"/>
              <a:buNone/>
            </a:pPr>
            <a:r>
              <a:rPr lang="es-MX" sz="1700" dirty="0" smtClean="0"/>
              <a:t>El sistema analizará si la respuesta proporcionada por la unidad administrativa es terminal o si requiere intervención del Comité de transparencia. Sí se trata de lo segundo la unidad administrativa deberá esperar que el Comité de transparencia confirme su respuesta, en caso contrario; es decir si la respuesta es revocada o modificada, el sistema solicitará emitir una nueva respuesta atendiendo la resolución que el comité haya emitido.</a:t>
            </a:r>
          </a:p>
          <a:p>
            <a:pPr marL="0" indent="0" algn="just">
              <a:spcBef>
                <a:spcPts val="600"/>
              </a:spcBef>
              <a:buFont typeface="Wingdings 3" charset="2"/>
              <a:buNone/>
            </a:pPr>
            <a:endParaRPr lang="es-MX" sz="1700" dirty="0"/>
          </a:p>
          <a:p>
            <a:pPr marL="0" indent="0" algn="just">
              <a:spcBef>
                <a:spcPts val="600"/>
              </a:spcBef>
              <a:buFont typeface="Wingdings 3" charset="2"/>
              <a:buNone/>
            </a:pPr>
            <a:r>
              <a:rPr lang="es-MX" sz="1700" dirty="0" smtClean="0">
                <a:solidFill>
                  <a:srgbClr val="B31166"/>
                </a:solidFill>
              </a:rPr>
              <a:t>Si la respuesta es terminal, el proceso de atención de la unidad administrativa concluye y la solicitud pasa a la Unidad de transparencia</a:t>
            </a:r>
            <a:r>
              <a:rPr lang="es-MX" sz="1700" dirty="0" smtClean="0"/>
              <a:t>.</a:t>
            </a:r>
          </a:p>
          <a:p>
            <a:pPr marL="0" indent="0">
              <a:spcBef>
                <a:spcPts val="600"/>
              </a:spcBef>
              <a:buFont typeface="Wingdings 3" charset="2"/>
              <a:buNone/>
            </a:pPr>
            <a:endParaRPr lang="es-MX" sz="1700" dirty="0"/>
          </a:p>
        </p:txBody>
      </p:sp>
      <p:pic>
        <p:nvPicPr>
          <p:cNvPr id="9" name="Imagen 8"/>
          <p:cNvPicPr>
            <a:picLocks noChangeAspect="1"/>
          </p:cNvPicPr>
          <p:nvPr/>
        </p:nvPicPr>
        <p:blipFill>
          <a:blip r:embed="rId2"/>
          <a:stretch>
            <a:fillRect/>
          </a:stretch>
        </p:blipFill>
        <p:spPr>
          <a:xfrm>
            <a:off x="3655210" y="1784649"/>
            <a:ext cx="3838575" cy="2276475"/>
          </a:xfrm>
          <a:prstGeom prst="rect">
            <a:avLst/>
          </a:prstGeom>
        </p:spPr>
      </p:pic>
    </p:spTree>
    <p:extLst>
      <p:ext uri="{BB962C8B-B14F-4D97-AF65-F5344CB8AC3E}">
        <p14:creationId xmlns:p14="http://schemas.microsoft.com/office/powerpoint/2010/main" val="359959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t="22961"/>
          <a:stretch/>
        </p:blipFill>
        <p:spPr>
          <a:xfrm>
            <a:off x="0" y="4592133"/>
            <a:ext cx="12192000" cy="1372028"/>
          </a:xfrm>
          <a:prstGeom prst="rect">
            <a:avLst/>
          </a:prstGeom>
        </p:spPr>
      </p:pic>
      <p:sp>
        <p:nvSpPr>
          <p:cNvPr id="7" name="Título 1"/>
          <p:cNvSpPr txBox="1">
            <a:spLocks/>
          </p:cNvSpPr>
          <p:nvPr/>
        </p:nvSpPr>
        <p:spPr bwMode="gray">
          <a:xfrm>
            <a:off x="1533379" y="445637"/>
            <a:ext cx="8888022" cy="11299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solidFill>
                  <a:srgbClr val="B31166"/>
                </a:solidFill>
                <a:effectLst>
                  <a:outerShdw blurRad="38100" dist="38100" dir="2700000" algn="tl">
                    <a:srgbClr val="000000">
                      <a:alpha val="43137"/>
                    </a:srgbClr>
                  </a:outerShdw>
                </a:effectLst>
              </a:rPr>
              <a:t>Seguimiento de solicitudes turnadas a Unidades Administrativas</a:t>
            </a:r>
            <a:endParaRPr lang="es-MX" dirty="0">
              <a:solidFill>
                <a:srgbClr val="B31166"/>
              </a:solidFill>
              <a:effectLst>
                <a:outerShdw blurRad="38100" dist="38100" dir="2700000" algn="tl">
                  <a:srgbClr val="000000">
                    <a:alpha val="43137"/>
                  </a:srgbClr>
                </a:outerShdw>
              </a:effectLst>
            </a:endParaRPr>
          </a:p>
        </p:txBody>
      </p:sp>
      <p:sp>
        <p:nvSpPr>
          <p:cNvPr id="9" name="Marcador de contenido 5"/>
          <p:cNvSpPr txBox="1">
            <a:spLocks/>
          </p:cNvSpPr>
          <p:nvPr/>
        </p:nvSpPr>
        <p:spPr>
          <a:xfrm>
            <a:off x="447383" y="2295782"/>
            <a:ext cx="9974018"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el módulo de Gestión interna la unidad de transparencia deberá hacer clic en el apartado de </a:t>
            </a:r>
            <a:r>
              <a:rPr lang="es-MX" sz="1700" dirty="0" smtClean="0">
                <a:solidFill>
                  <a:srgbClr val="B31166"/>
                </a:solidFill>
                <a:ea typeface="Arial Unicode MS" panose="020B0604020202020204" pitchFamily="34" charset="-128"/>
                <a:cs typeface="Arial Unicode MS" panose="020B0604020202020204" pitchFamily="34" charset="-128"/>
              </a:rPr>
              <a:t>Seguimiento </a:t>
            </a:r>
            <a:r>
              <a:rPr lang="es-MX" sz="1700" dirty="0">
                <a:solidFill>
                  <a:srgbClr val="B31166"/>
                </a:solidFill>
                <a:ea typeface="Arial Unicode MS" panose="020B0604020202020204" pitchFamily="34" charset="-128"/>
                <a:cs typeface="Arial Unicode MS" panose="020B0604020202020204" pitchFamily="34" charset="-128"/>
              </a:rPr>
              <a:t>s</a:t>
            </a:r>
            <a:r>
              <a:rPr lang="es-MX" sz="1700" dirty="0" smtClean="0">
                <a:solidFill>
                  <a:srgbClr val="B31166"/>
                </a:solidFill>
                <a:ea typeface="Arial Unicode MS" panose="020B0604020202020204" pitchFamily="34" charset="-128"/>
                <a:cs typeface="Arial Unicode MS" panose="020B0604020202020204" pitchFamily="34" charset="-128"/>
              </a:rPr>
              <a:t>olicitudes asignadas a unidades administrativas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y localizar las solicitudes turnadas.</a:t>
            </a:r>
          </a:p>
        </p:txBody>
      </p:sp>
      <p:pic>
        <p:nvPicPr>
          <p:cNvPr id="4" name="Imagen 3"/>
          <p:cNvPicPr>
            <a:picLocks noChangeAspect="1"/>
          </p:cNvPicPr>
          <p:nvPr/>
        </p:nvPicPr>
        <p:blipFill>
          <a:blip r:embed="rId3"/>
          <a:stretch>
            <a:fillRect/>
          </a:stretch>
        </p:blipFill>
        <p:spPr>
          <a:xfrm>
            <a:off x="7478817" y="3427416"/>
            <a:ext cx="2942584" cy="575487"/>
          </a:xfrm>
          <a:prstGeom prst="rect">
            <a:avLst/>
          </a:prstGeom>
        </p:spPr>
      </p:pic>
    </p:spTree>
    <p:extLst>
      <p:ext uri="{BB962C8B-B14F-4D97-AF65-F5344CB8AC3E}">
        <p14:creationId xmlns:p14="http://schemas.microsoft.com/office/powerpoint/2010/main" val="343597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gray">
          <a:xfrm>
            <a:off x="1533379" y="445637"/>
            <a:ext cx="8888022" cy="11299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solidFill>
                  <a:srgbClr val="B31166"/>
                </a:solidFill>
                <a:effectLst>
                  <a:outerShdw blurRad="38100" dist="38100" dir="2700000" algn="tl">
                    <a:srgbClr val="000000">
                      <a:alpha val="43137"/>
                    </a:srgbClr>
                  </a:outerShdw>
                </a:effectLst>
              </a:rPr>
              <a:t>Seguimiento de solicitudes turnadas a Unidades Administrativas</a:t>
            </a:r>
            <a:endParaRPr lang="es-MX" dirty="0">
              <a:solidFill>
                <a:srgbClr val="B31166"/>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2776990" y="3697863"/>
            <a:ext cx="6400800" cy="1800225"/>
          </a:xfrm>
          <a:prstGeom prst="rect">
            <a:avLst/>
          </a:prstGeom>
          <a:ln>
            <a:solidFill>
              <a:schemeClr val="bg2"/>
            </a:solidFill>
          </a:ln>
        </p:spPr>
      </p:pic>
      <p:pic>
        <p:nvPicPr>
          <p:cNvPr id="14" name="Imagen 13"/>
          <p:cNvPicPr>
            <a:picLocks noChangeAspect="1"/>
          </p:cNvPicPr>
          <p:nvPr/>
        </p:nvPicPr>
        <p:blipFill rotWithShape="1">
          <a:blip r:embed="rId3"/>
          <a:srcRect l="-1" r="65246"/>
          <a:stretch/>
        </p:blipFill>
        <p:spPr>
          <a:xfrm>
            <a:off x="399331" y="2453302"/>
            <a:ext cx="1026208" cy="857250"/>
          </a:xfrm>
          <a:prstGeom prst="rect">
            <a:avLst/>
          </a:prstGeom>
        </p:spPr>
      </p:pic>
      <p:sp>
        <p:nvSpPr>
          <p:cNvPr id="15" name="Marcador de contenido 5"/>
          <p:cNvSpPr txBox="1">
            <a:spLocks/>
          </p:cNvSpPr>
          <p:nvPr/>
        </p:nvSpPr>
        <p:spPr>
          <a:xfrm>
            <a:off x="1674495" y="2431006"/>
            <a:ext cx="8746906"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Con este botón la unidad de transparencia podrá visualizar las unidades administrativas a las que les turno la solicitud seleccionada.</a:t>
            </a:r>
          </a:p>
        </p:txBody>
      </p:sp>
    </p:spTree>
    <p:extLst>
      <p:ext uri="{BB962C8B-B14F-4D97-AF65-F5344CB8AC3E}">
        <p14:creationId xmlns:p14="http://schemas.microsoft.com/office/powerpoint/2010/main" val="310966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gray">
          <a:xfrm>
            <a:off x="1533379" y="445637"/>
            <a:ext cx="8888022" cy="11299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solidFill>
                  <a:srgbClr val="B31166"/>
                </a:solidFill>
                <a:effectLst>
                  <a:outerShdw blurRad="38100" dist="38100" dir="2700000" algn="tl">
                    <a:srgbClr val="000000">
                      <a:alpha val="43137"/>
                    </a:srgbClr>
                  </a:outerShdw>
                </a:effectLst>
              </a:rPr>
              <a:t>Seguimiento de solicitudes turnadas a Unidades Administrativas</a:t>
            </a:r>
            <a:endParaRPr lang="es-MX" dirty="0">
              <a:solidFill>
                <a:srgbClr val="B31166"/>
              </a:solidFill>
              <a:effectLst>
                <a:outerShdw blurRad="38100" dist="38100" dir="2700000" algn="tl">
                  <a:srgbClr val="000000">
                    <a:alpha val="43137"/>
                  </a:srgbClr>
                </a:outerShdw>
              </a:effectLst>
            </a:endParaRPr>
          </a:p>
        </p:txBody>
      </p:sp>
      <p:pic>
        <p:nvPicPr>
          <p:cNvPr id="12" name="Imagen 11"/>
          <p:cNvPicPr>
            <a:picLocks noChangeAspect="1"/>
          </p:cNvPicPr>
          <p:nvPr/>
        </p:nvPicPr>
        <p:blipFill rotWithShape="1">
          <a:blip r:embed="rId2"/>
          <a:srcRect l="33325" r="33324"/>
          <a:stretch/>
        </p:blipFill>
        <p:spPr>
          <a:xfrm>
            <a:off x="399331" y="2431006"/>
            <a:ext cx="984739" cy="857250"/>
          </a:xfrm>
          <a:prstGeom prst="rect">
            <a:avLst/>
          </a:prstGeom>
        </p:spPr>
      </p:pic>
      <p:sp>
        <p:nvSpPr>
          <p:cNvPr id="11" name="Marcador de contenido 5"/>
          <p:cNvSpPr txBox="1">
            <a:spLocks/>
          </p:cNvSpPr>
          <p:nvPr/>
        </p:nvSpPr>
        <p:spPr>
          <a:xfrm>
            <a:off x="1674495" y="2431006"/>
            <a:ext cx="8746906"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Con este botón la unidad de transparencia podrá visualizar el estatus de atención que las unidades administrativas realizan por cada </a:t>
            </a:r>
            <a:r>
              <a:rPr lang="es-MX" sz="1700" dirty="0" err="1" smtClean="0">
                <a:solidFill>
                  <a:schemeClr val="bg2">
                    <a:lumMod val="25000"/>
                  </a:schemeClr>
                </a:solidFill>
                <a:ea typeface="Arial Unicode MS" panose="020B0604020202020204" pitchFamily="34" charset="-128"/>
                <a:cs typeface="Arial Unicode MS" panose="020B0604020202020204" pitchFamily="34" charset="-128"/>
              </a:rPr>
              <a:t>subfolio</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de solicitud turnado.</a:t>
            </a:r>
          </a:p>
        </p:txBody>
      </p:sp>
      <p:pic>
        <p:nvPicPr>
          <p:cNvPr id="3" name="Imagen 2"/>
          <p:cNvPicPr>
            <a:picLocks noChangeAspect="1"/>
          </p:cNvPicPr>
          <p:nvPr/>
        </p:nvPicPr>
        <p:blipFill>
          <a:blip r:embed="rId3"/>
          <a:stretch>
            <a:fillRect/>
          </a:stretch>
        </p:blipFill>
        <p:spPr>
          <a:xfrm>
            <a:off x="1674495" y="3555902"/>
            <a:ext cx="8991600" cy="3009900"/>
          </a:xfrm>
          <a:prstGeom prst="rect">
            <a:avLst/>
          </a:prstGeom>
        </p:spPr>
      </p:pic>
    </p:spTree>
    <p:extLst>
      <p:ext uri="{BB962C8B-B14F-4D97-AF65-F5344CB8AC3E}">
        <p14:creationId xmlns:p14="http://schemas.microsoft.com/office/powerpoint/2010/main" val="486476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gray">
          <a:xfrm>
            <a:off x="1533379" y="445637"/>
            <a:ext cx="8888022" cy="11299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solidFill>
                  <a:srgbClr val="B31166"/>
                </a:solidFill>
                <a:effectLst>
                  <a:outerShdw blurRad="38100" dist="38100" dir="2700000" algn="tl">
                    <a:srgbClr val="000000">
                      <a:alpha val="43137"/>
                    </a:srgbClr>
                  </a:outerShdw>
                </a:effectLst>
              </a:rPr>
              <a:t>Seguimiento de solicitudes turnadas a Unidades Administrativas</a:t>
            </a:r>
            <a:endParaRPr lang="es-MX" dirty="0">
              <a:solidFill>
                <a:srgbClr val="B31166"/>
              </a:solidFill>
              <a:effectLst>
                <a:outerShdw blurRad="38100" dist="38100" dir="2700000" algn="tl">
                  <a:srgbClr val="000000">
                    <a:alpha val="43137"/>
                  </a:srgbClr>
                </a:outerShdw>
              </a:effectLst>
            </a:endParaRPr>
          </a:p>
        </p:txBody>
      </p:sp>
      <p:pic>
        <p:nvPicPr>
          <p:cNvPr id="9" name="Imagen 8"/>
          <p:cNvPicPr>
            <a:picLocks noChangeAspect="1"/>
          </p:cNvPicPr>
          <p:nvPr/>
        </p:nvPicPr>
        <p:blipFill rotWithShape="1">
          <a:blip r:embed="rId2"/>
          <a:srcRect l="65724" r="-27"/>
          <a:stretch/>
        </p:blipFill>
        <p:spPr>
          <a:xfrm>
            <a:off x="399331" y="2462376"/>
            <a:ext cx="1012873" cy="857250"/>
          </a:xfrm>
          <a:prstGeom prst="rect">
            <a:avLst/>
          </a:prstGeom>
        </p:spPr>
      </p:pic>
      <p:sp>
        <p:nvSpPr>
          <p:cNvPr id="10" name="Marcador de contenido 5"/>
          <p:cNvSpPr txBox="1">
            <a:spLocks/>
          </p:cNvSpPr>
          <p:nvPr/>
        </p:nvSpPr>
        <p:spPr>
          <a:xfrm>
            <a:off x="1674495" y="2462376"/>
            <a:ext cx="8746906" cy="153415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El botón de </a:t>
            </a:r>
            <a:r>
              <a:rPr lang="es-MX" sz="1700" dirty="0" smtClean="0">
                <a:solidFill>
                  <a:srgbClr val="B31166"/>
                </a:solidFill>
                <a:ea typeface="Arial Unicode MS" panose="020B0604020202020204" pitchFamily="34" charset="-128"/>
                <a:cs typeface="Arial Unicode MS" panose="020B0604020202020204" pitchFamily="34" charset="-128"/>
              </a:rPr>
              <a:t>Integración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permitirá conocer las respuestas de atención de la solicitud, aquí la unidad de transparencia encontrara la unidad administrativa que respondió, el tipo de respuesta otorgada, la fecha de respuesta, el archivo adjunto de respuesta, etc...</a:t>
            </a:r>
          </a:p>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unidad de transparencia deberá descargar las respuestas de sus unidades administrativas y de forma manual realizar la integración de las mismas en un solo archivo o en una carpeta .</a:t>
            </a:r>
            <a:r>
              <a:rPr lang="es-MX" sz="1700" dirty="0" err="1" smtClean="0">
                <a:solidFill>
                  <a:schemeClr val="bg2">
                    <a:lumMod val="25000"/>
                  </a:schemeClr>
                </a:solidFill>
                <a:ea typeface="Arial Unicode MS" panose="020B0604020202020204" pitchFamily="34" charset="-128"/>
                <a:cs typeface="Arial Unicode MS" panose="020B0604020202020204" pitchFamily="34" charset="-128"/>
              </a:rPr>
              <a:t>zip</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mismo que servirá para dar respuesta final al solicitante. </a:t>
            </a:r>
          </a:p>
        </p:txBody>
      </p:sp>
    </p:spTree>
    <p:extLst>
      <p:ext uri="{BB962C8B-B14F-4D97-AF65-F5344CB8AC3E}">
        <p14:creationId xmlns:p14="http://schemas.microsoft.com/office/powerpoint/2010/main" val="982816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gray">
          <a:xfrm>
            <a:off x="1533379" y="445637"/>
            <a:ext cx="8888022" cy="11299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dirty="0" smtClean="0">
                <a:solidFill>
                  <a:srgbClr val="B31166"/>
                </a:solidFill>
                <a:effectLst>
                  <a:outerShdw blurRad="38100" dist="38100" dir="2700000" algn="tl">
                    <a:srgbClr val="000000">
                      <a:alpha val="43137"/>
                    </a:srgbClr>
                  </a:outerShdw>
                </a:effectLst>
              </a:rPr>
              <a:t>Seguimiento de solicitudes turnadas a Unidades Administrativas</a:t>
            </a:r>
            <a:endParaRPr lang="es-MX" dirty="0">
              <a:solidFill>
                <a:srgbClr val="B31166"/>
              </a:solidFill>
              <a:effectLst>
                <a:outerShdw blurRad="38100" dist="38100" dir="2700000" algn="tl">
                  <a:srgbClr val="000000">
                    <a:alpha val="43137"/>
                  </a:srgbClr>
                </a:outerShdw>
              </a:effectLst>
            </a:endParaRPr>
          </a:p>
        </p:txBody>
      </p:sp>
      <p:pic>
        <p:nvPicPr>
          <p:cNvPr id="2" name="Imagen 1"/>
          <p:cNvPicPr>
            <a:picLocks noChangeAspect="1"/>
          </p:cNvPicPr>
          <p:nvPr/>
        </p:nvPicPr>
        <p:blipFill rotWithShape="1">
          <a:blip r:embed="rId2"/>
          <a:srcRect t="466"/>
          <a:stretch/>
        </p:blipFill>
        <p:spPr>
          <a:xfrm>
            <a:off x="2642097" y="1668707"/>
            <a:ext cx="8612058" cy="4975814"/>
          </a:xfrm>
          <a:prstGeom prst="rect">
            <a:avLst/>
          </a:prstGeom>
        </p:spPr>
      </p:pic>
      <p:pic>
        <p:nvPicPr>
          <p:cNvPr id="3" name="Imagen 2"/>
          <p:cNvPicPr>
            <a:picLocks noChangeAspect="1"/>
          </p:cNvPicPr>
          <p:nvPr/>
        </p:nvPicPr>
        <p:blipFill>
          <a:blip r:embed="rId3"/>
          <a:stretch>
            <a:fillRect/>
          </a:stretch>
        </p:blipFill>
        <p:spPr>
          <a:xfrm>
            <a:off x="479922" y="1668707"/>
            <a:ext cx="2162175" cy="390525"/>
          </a:xfrm>
          <a:prstGeom prst="rect">
            <a:avLst/>
          </a:prstGeom>
        </p:spPr>
      </p:pic>
    </p:spTree>
    <p:extLst>
      <p:ext uri="{BB962C8B-B14F-4D97-AF65-F5344CB8AC3E}">
        <p14:creationId xmlns:p14="http://schemas.microsoft.com/office/powerpoint/2010/main" val="307817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463041" y="445637"/>
            <a:ext cx="8958360" cy="1129945"/>
          </a:xfrm>
        </p:spPr>
        <p:txBody>
          <a:bodyPr/>
          <a:lstStyle/>
          <a:p>
            <a:pPr algn="r"/>
            <a:r>
              <a:rPr lang="es-MX" dirty="0">
                <a:solidFill>
                  <a:srgbClr val="B31166"/>
                </a:solidFill>
                <a:effectLst>
                  <a:outerShdw blurRad="38100" dist="38100" dir="2700000" algn="tl">
                    <a:srgbClr val="000000">
                      <a:alpha val="43137"/>
                    </a:srgbClr>
                  </a:outerShdw>
                </a:effectLst>
              </a:rPr>
              <a:t>Solicitudes que requieren ser turnadas a </a:t>
            </a:r>
            <a:r>
              <a:rPr lang="es-MX" dirty="0" smtClean="0">
                <a:solidFill>
                  <a:srgbClr val="B31166"/>
                </a:solidFill>
                <a:effectLst>
                  <a:outerShdw blurRad="38100" dist="38100" dir="2700000" algn="tl">
                    <a:srgbClr val="000000">
                      <a:alpha val="43137"/>
                    </a:srgbClr>
                  </a:outerShdw>
                </a:effectLst>
              </a:rPr>
              <a:t>Unidades Administrativas (UA)</a:t>
            </a:r>
            <a:endParaRPr lang="es-MX" dirty="0">
              <a:solidFill>
                <a:srgbClr val="B31166"/>
              </a:solidFill>
              <a:effectLst>
                <a:outerShdw blurRad="38100" dist="38100" dir="2700000" algn="tl">
                  <a:srgbClr val="000000">
                    <a:alpha val="43137"/>
                  </a:srgbClr>
                </a:outerShdw>
              </a:effectLst>
            </a:endParaRPr>
          </a:p>
        </p:txBody>
      </p:sp>
      <p:sp>
        <p:nvSpPr>
          <p:cNvPr id="7" name="Rectángulo 6"/>
          <p:cNvSpPr/>
          <p:nvPr/>
        </p:nvSpPr>
        <p:spPr>
          <a:xfrm>
            <a:off x="703386" y="2932837"/>
            <a:ext cx="9718015" cy="2185214"/>
          </a:xfrm>
          <a:prstGeom prst="rect">
            <a:avLst/>
          </a:prstGeom>
        </p:spPr>
        <p:txBody>
          <a:bodyPr wrap="square">
            <a:spAutoFit/>
          </a:bodyPr>
          <a:lstStyle/>
          <a:p>
            <a:pPr algn="just"/>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El </a:t>
            </a:r>
            <a:r>
              <a:rPr lang="es-MX" sz="1700" b="1" dirty="0" err="1" smtClean="0">
                <a:solidFill>
                  <a:srgbClr val="B31166"/>
                </a:solidFill>
                <a:ea typeface="Arial Unicode MS" panose="020B0604020202020204" pitchFamily="34" charset="-128"/>
                <a:cs typeface="Arial Unicode MS" panose="020B0604020202020204" pitchFamily="34" charset="-128"/>
              </a:rPr>
              <a:t>Sisai</a:t>
            </a:r>
            <a:r>
              <a:rPr lang="es-MX" sz="1700" b="1" dirty="0" smtClean="0">
                <a:solidFill>
                  <a:srgbClr val="B31166"/>
                </a:solidFill>
                <a:ea typeface="Arial Unicode MS" panose="020B0604020202020204" pitchFamily="34" charset="-128"/>
                <a:cs typeface="Arial Unicode MS" panose="020B0604020202020204" pitchFamily="34" charset="-128"/>
              </a:rPr>
              <a:t> 2.0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cuenta con un módulo especial que sustituye los procesos internos de gestión generalmente llevados de forma manual a una gestión electrónica, dónde la atención a la solicitud se realiza de forma más eficiente y directa dando como resultado la disminución del tiempo de respuesta en las solicitudes recibidas.</a:t>
            </a:r>
          </a:p>
          <a:p>
            <a:pPr algn="just"/>
            <a:endParaRPr lang="es-MX" sz="1700" dirty="0">
              <a:solidFill>
                <a:schemeClr val="bg2">
                  <a:lumMod val="25000"/>
                </a:schemeClr>
              </a:solidFill>
              <a:ea typeface="Arial Unicode MS" panose="020B0604020202020204" pitchFamily="34" charset="-128"/>
              <a:cs typeface="Arial Unicode MS" panose="020B0604020202020204" pitchFamily="34" charset="-128"/>
            </a:endParaRPr>
          </a:p>
          <a:p>
            <a:pPr algn="just"/>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 este módulo se le denomina </a:t>
            </a:r>
            <a:r>
              <a:rPr lang="es-MX" sz="1700" b="1" dirty="0" smtClean="0">
                <a:solidFill>
                  <a:srgbClr val="B31166"/>
                </a:solidFill>
                <a:ea typeface="Arial Unicode MS" panose="020B0604020202020204" pitchFamily="34" charset="-128"/>
                <a:cs typeface="Arial Unicode MS" panose="020B0604020202020204" pitchFamily="34" charset="-128"/>
              </a:rPr>
              <a:t>Gestión interna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y en ella </a:t>
            </a:r>
            <a:r>
              <a:rPr lang="es-MX" sz="1700" dirty="0" smtClean="0">
                <a:solidFill>
                  <a:srgbClr val="B31166"/>
                </a:solidFill>
                <a:ea typeface="Arial Unicode MS" panose="020B0604020202020204" pitchFamily="34" charset="-128"/>
                <a:cs typeface="Arial Unicode MS" panose="020B0604020202020204" pitchFamily="34" charset="-128"/>
              </a:rPr>
              <a:t>las unidades administrativas podrán</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a:t>
            </a:r>
            <a:r>
              <a:rPr lang="es-MX" sz="1700" dirty="0" smtClean="0">
                <a:solidFill>
                  <a:srgbClr val="B31166"/>
                </a:solidFill>
                <a:ea typeface="Arial Unicode MS" panose="020B0604020202020204" pitchFamily="34" charset="-128"/>
                <a:cs typeface="Arial Unicode MS" panose="020B0604020202020204" pitchFamily="34" charset="-128"/>
              </a:rPr>
              <a:t>recibir y contestar las solicitudes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que le sean turnadas por la Unidad de transparencia.</a:t>
            </a:r>
            <a:endParaRPr lang="es-MX" sz="1700" dirty="0">
              <a:solidFill>
                <a:schemeClr val="bg2">
                  <a:lumMod val="25000"/>
                </a:schemeClr>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3016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3225543" y="2107493"/>
            <a:ext cx="8334375" cy="4705350"/>
          </a:xfrm>
          <a:prstGeom prst="rect">
            <a:avLst/>
          </a:prstGeom>
        </p:spPr>
      </p:pic>
      <p:sp>
        <p:nvSpPr>
          <p:cNvPr id="2" name="Título 1"/>
          <p:cNvSpPr>
            <a:spLocks noGrp="1"/>
          </p:cNvSpPr>
          <p:nvPr>
            <p:ph type="title" idx="4294967295"/>
          </p:nvPr>
        </p:nvSpPr>
        <p:spPr>
          <a:xfrm>
            <a:off x="2011680" y="10626"/>
            <a:ext cx="8413761" cy="1129945"/>
          </a:xfrm>
        </p:spPr>
        <p:txBody>
          <a:bodyPr/>
          <a:lstStyle/>
          <a:p>
            <a:pPr algn="r"/>
            <a:r>
              <a:rPr lang="es-MX" dirty="0" smtClean="0">
                <a:solidFill>
                  <a:srgbClr val="B31166"/>
                </a:solidFill>
                <a:effectLst>
                  <a:outerShdw blurRad="38100" dist="38100" dir="2700000" algn="tl">
                    <a:srgbClr val="000000">
                      <a:alpha val="43137"/>
                    </a:srgbClr>
                  </a:outerShdw>
                </a:effectLst>
              </a:rPr>
              <a:t>Envío de respuesta final al solicitante</a:t>
            </a:r>
            <a:endParaRPr lang="es-MX" dirty="0">
              <a:solidFill>
                <a:srgbClr val="B31166"/>
              </a:solidFill>
              <a:effectLst>
                <a:outerShdw blurRad="38100" dist="38100" dir="2700000" algn="tl">
                  <a:srgbClr val="000000">
                    <a:alpha val="43137"/>
                  </a:srgbClr>
                </a:outerShdw>
              </a:effectLst>
            </a:endParaRPr>
          </a:p>
        </p:txBody>
      </p:sp>
      <p:sp>
        <p:nvSpPr>
          <p:cNvPr id="8" name="Flecha izquierda 7"/>
          <p:cNvSpPr/>
          <p:nvPr/>
        </p:nvSpPr>
        <p:spPr>
          <a:xfrm>
            <a:off x="8530676" y="368307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Marcador de contenido 5"/>
          <p:cNvSpPr txBox="1">
            <a:spLocks/>
          </p:cNvSpPr>
          <p:nvPr/>
        </p:nvSpPr>
        <p:spPr>
          <a:xfrm>
            <a:off x="451423" y="1253115"/>
            <a:ext cx="9974018" cy="106293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Finalmente la unidad de transparencia deberá enviar la respuesta final al solicitante desde el módulo Unidad de transparencia haciendo clic en el apartado de </a:t>
            </a:r>
            <a:r>
              <a:rPr lang="es-MX" sz="1700" dirty="0" smtClean="0">
                <a:solidFill>
                  <a:srgbClr val="B31166"/>
                </a:solidFill>
                <a:ea typeface="Arial Unicode MS" panose="020B0604020202020204" pitchFamily="34" charset="-128"/>
                <a:cs typeface="Arial Unicode MS" panose="020B0604020202020204" pitchFamily="34" charset="-128"/>
              </a:rPr>
              <a:t>Respuesta solicitudes unidad de transparencia</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t>
            </a:r>
          </a:p>
        </p:txBody>
      </p:sp>
      <p:pic>
        <p:nvPicPr>
          <p:cNvPr id="3" name="Imagen 2"/>
          <p:cNvPicPr>
            <a:picLocks noChangeAspect="1"/>
          </p:cNvPicPr>
          <p:nvPr/>
        </p:nvPicPr>
        <p:blipFill>
          <a:blip r:embed="rId3"/>
          <a:stretch>
            <a:fillRect/>
          </a:stretch>
        </p:blipFill>
        <p:spPr>
          <a:xfrm>
            <a:off x="449402" y="2107493"/>
            <a:ext cx="2623417" cy="579338"/>
          </a:xfrm>
          <a:prstGeom prst="rect">
            <a:avLst/>
          </a:prstGeom>
        </p:spPr>
      </p:pic>
    </p:spTree>
    <p:extLst>
      <p:ext uri="{BB962C8B-B14F-4D97-AF65-F5344CB8AC3E}">
        <p14:creationId xmlns:p14="http://schemas.microsoft.com/office/powerpoint/2010/main" val="122254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11680" y="10626"/>
            <a:ext cx="8413761" cy="1129945"/>
          </a:xfrm>
        </p:spPr>
        <p:txBody>
          <a:bodyPr/>
          <a:lstStyle/>
          <a:p>
            <a:pPr algn="r"/>
            <a:r>
              <a:rPr lang="es-MX" dirty="0" smtClean="0">
                <a:solidFill>
                  <a:srgbClr val="B31166"/>
                </a:solidFill>
                <a:effectLst>
                  <a:outerShdw blurRad="38100" dist="38100" dir="2700000" algn="tl">
                    <a:srgbClr val="000000">
                      <a:alpha val="43137"/>
                    </a:srgbClr>
                  </a:outerShdw>
                </a:effectLst>
              </a:rPr>
              <a:t>Envío de respuesta final al solicitante</a:t>
            </a:r>
            <a:endParaRPr lang="es-MX" dirty="0">
              <a:solidFill>
                <a:srgbClr val="B31166"/>
              </a:solidFill>
              <a:effectLst>
                <a:outerShdw blurRad="38100" dist="38100" dir="2700000" algn="tl">
                  <a:srgbClr val="000000">
                    <a:alpha val="43137"/>
                  </a:srgbClr>
                </a:outerShdw>
              </a:effectLst>
            </a:endParaRPr>
          </a:p>
        </p:txBody>
      </p:sp>
      <p:sp>
        <p:nvSpPr>
          <p:cNvPr id="8" name="Flecha izquierda 7"/>
          <p:cNvSpPr/>
          <p:nvPr/>
        </p:nvSpPr>
        <p:spPr>
          <a:xfrm rot="5400000">
            <a:off x="4647993" y="4836004"/>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rotWithShape="1">
          <a:blip r:embed="rId2"/>
          <a:srcRect b="1246"/>
          <a:stretch/>
        </p:blipFill>
        <p:spPr>
          <a:xfrm>
            <a:off x="0" y="1867254"/>
            <a:ext cx="12192000" cy="3084574"/>
          </a:xfrm>
          <a:prstGeom prst="rect">
            <a:avLst/>
          </a:prstGeom>
        </p:spPr>
      </p:pic>
    </p:spTree>
    <p:extLst>
      <p:ext uri="{BB962C8B-B14F-4D97-AF65-F5344CB8AC3E}">
        <p14:creationId xmlns:p14="http://schemas.microsoft.com/office/powerpoint/2010/main" val="1526530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447382" y="3174829"/>
            <a:ext cx="9315790" cy="3098190"/>
          </a:xfrm>
          <a:prstGeom prst="rect">
            <a:avLst/>
          </a:prstGeom>
        </p:spPr>
      </p:pic>
      <p:sp>
        <p:nvSpPr>
          <p:cNvPr id="2" name="Título 1"/>
          <p:cNvSpPr>
            <a:spLocks noGrp="1"/>
          </p:cNvSpPr>
          <p:nvPr>
            <p:ph type="title" idx="4294967295"/>
          </p:nvPr>
        </p:nvSpPr>
        <p:spPr>
          <a:xfrm>
            <a:off x="3066757" y="445637"/>
            <a:ext cx="7354643" cy="1129945"/>
          </a:xfrm>
        </p:spPr>
        <p:txBody>
          <a:bodyPr/>
          <a:lstStyle/>
          <a:p>
            <a:pPr algn="r"/>
            <a:r>
              <a:rPr lang="es-MX" dirty="0" smtClean="0">
                <a:solidFill>
                  <a:srgbClr val="B31166"/>
                </a:solidFill>
                <a:effectLst>
                  <a:outerShdw blurRad="38100" dist="38100" dir="2700000" algn="tl">
                    <a:srgbClr val="000000">
                      <a:alpha val="43137"/>
                    </a:srgbClr>
                  </a:outerShdw>
                </a:effectLst>
              </a:rPr>
              <a:t>Solicitudes que requieren ser turnadas a UA</a:t>
            </a:r>
            <a:endParaRPr lang="es-MX" dirty="0">
              <a:solidFill>
                <a:srgbClr val="B31166"/>
              </a:solidFill>
              <a:effectLst>
                <a:outerShdw blurRad="38100" dist="38100" dir="2700000" algn="tl">
                  <a:srgbClr val="000000">
                    <a:alpha val="43137"/>
                  </a:srgbClr>
                </a:outerShdw>
              </a:effectLst>
            </a:endParaRPr>
          </a:p>
        </p:txBody>
      </p:sp>
      <p:sp>
        <p:nvSpPr>
          <p:cNvPr id="8" name="Flecha izquierda 7"/>
          <p:cNvSpPr/>
          <p:nvPr/>
        </p:nvSpPr>
        <p:spPr>
          <a:xfrm>
            <a:off x="6322047" y="456496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Marcador de contenido 5"/>
          <p:cNvSpPr txBox="1">
            <a:spLocks/>
          </p:cNvSpPr>
          <p:nvPr/>
        </p:nvSpPr>
        <p:spPr>
          <a:xfrm>
            <a:off x="447382" y="1902789"/>
            <a:ext cx="9974018"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el módulo de Gestión interna la unidad de transparencia deberá hacer clic en el apartado de </a:t>
            </a:r>
            <a:r>
              <a:rPr lang="es-MX" sz="1700" dirty="0" smtClean="0">
                <a:solidFill>
                  <a:srgbClr val="B31166"/>
                </a:solidFill>
                <a:ea typeface="Arial Unicode MS" panose="020B0604020202020204" pitchFamily="34" charset="-128"/>
                <a:cs typeface="Arial Unicode MS" panose="020B0604020202020204" pitchFamily="34" charset="-128"/>
              </a:rPr>
              <a:t>Recepción Solicitudes gestión interna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y localizar las solicitudes a turnar.</a:t>
            </a:r>
          </a:p>
        </p:txBody>
      </p:sp>
      <p:pic>
        <p:nvPicPr>
          <p:cNvPr id="4" name="Imagen 3"/>
          <p:cNvPicPr>
            <a:picLocks noChangeAspect="1"/>
          </p:cNvPicPr>
          <p:nvPr/>
        </p:nvPicPr>
        <p:blipFill>
          <a:blip r:embed="rId3"/>
          <a:stretch>
            <a:fillRect/>
          </a:stretch>
        </p:blipFill>
        <p:spPr>
          <a:xfrm>
            <a:off x="7399605" y="2641429"/>
            <a:ext cx="3021795" cy="602208"/>
          </a:xfrm>
          <a:prstGeom prst="rect">
            <a:avLst/>
          </a:prstGeom>
        </p:spPr>
      </p:pic>
    </p:spTree>
    <p:extLst>
      <p:ext uri="{BB962C8B-B14F-4D97-AF65-F5344CB8AC3E}">
        <p14:creationId xmlns:p14="http://schemas.microsoft.com/office/powerpoint/2010/main" val="5355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2641429"/>
            <a:ext cx="12049125" cy="1733550"/>
          </a:xfrm>
          <a:prstGeom prst="rect">
            <a:avLst/>
          </a:prstGeom>
        </p:spPr>
      </p:pic>
      <p:sp>
        <p:nvSpPr>
          <p:cNvPr id="2" name="Título 1"/>
          <p:cNvSpPr>
            <a:spLocks noGrp="1"/>
          </p:cNvSpPr>
          <p:nvPr>
            <p:ph type="title" idx="4294967295"/>
          </p:nvPr>
        </p:nvSpPr>
        <p:spPr>
          <a:xfrm>
            <a:off x="3066757" y="445637"/>
            <a:ext cx="7354643" cy="1129945"/>
          </a:xfrm>
        </p:spPr>
        <p:txBody>
          <a:bodyPr/>
          <a:lstStyle/>
          <a:p>
            <a:pPr algn="r"/>
            <a:r>
              <a:rPr lang="es-MX" dirty="0" smtClean="0">
                <a:solidFill>
                  <a:srgbClr val="B31166"/>
                </a:solidFill>
                <a:effectLst>
                  <a:outerShdw blurRad="38100" dist="38100" dir="2700000" algn="tl">
                    <a:srgbClr val="000000">
                      <a:alpha val="43137"/>
                    </a:srgbClr>
                  </a:outerShdw>
                </a:effectLst>
              </a:rPr>
              <a:t>Solicitudes que requieren ser turnadas a UA</a:t>
            </a:r>
            <a:endParaRPr lang="es-MX" dirty="0">
              <a:solidFill>
                <a:srgbClr val="B31166"/>
              </a:solidFill>
              <a:effectLst>
                <a:outerShdw blurRad="38100" dist="38100" dir="2700000" algn="tl">
                  <a:srgbClr val="000000">
                    <a:alpha val="43137"/>
                  </a:srgbClr>
                </a:outerShdw>
              </a:effectLst>
            </a:endParaRPr>
          </a:p>
        </p:txBody>
      </p:sp>
      <p:sp>
        <p:nvSpPr>
          <p:cNvPr id="8" name="Flecha izquierda 7"/>
          <p:cNvSpPr/>
          <p:nvPr/>
        </p:nvSpPr>
        <p:spPr>
          <a:xfrm rot="5400000">
            <a:off x="11020656" y="379109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Marcador de contenido 5"/>
          <p:cNvSpPr txBox="1">
            <a:spLocks/>
          </p:cNvSpPr>
          <p:nvPr/>
        </p:nvSpPr>
        <p:spPr>
          <a:xfrm>
            <a:off x="447382" y="1902789"/>
            <a:ext cx="9974018"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Para continuar con el proceso de turnado deberá localizar la solicitud que quiere asignarle a la(s) unidades administrativas que de acuerdo a sus facultades cuenten con la información solicitada.</a:t>
            </a:r>
          </a:p>
        </p:txBody>
      </p:sp>
      <p:sp>
        <p:nvSpPr>
          <p:cNvPr id="9" name="Marcador de contenido 5"/>
          <p:cNvSpPr txBox="1">
            <a:spLocks/>
          </p:cNvSpPr>
          <p:nvPr/>
        </p:nvSpPr>
        <p:spPr>
          <a:xfrm>
            <a:off x="447382" y="4882795"/>
            <a:ext cx="9974018"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 continuación el sistema le mostrará la pantalla de</a:t>
            </a:r>
            <a:r>
              <a:rPr lang="es-MX" sz="1700" dirty="0" smtClean="0">
                <a:solidFill>
                  <a:srgbClr val="B31166"/>
                </a:solidFill>
                <a:ea typeface="Arial Unicode MS" panose="020B0604020202020204" pitchFamily="34" charset="-128"/>
                <a:cs typeface="Arial Unicode MS" panose="020B0604020202020204" pitchFamily="34" charset="-128"/>
              </a:rPr>
              <a:t> Selección de unidades administrativas</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Sólo podrá seleccionar las unidades administrativas que estén dadas de alta en el catalogo de Unidades administrativas (actualmente en SIPOT).</a:t>
            </a:r>
          </a:p>
        </p:txBody>
      </p:sp>
    </p:spTree>
    <p:extLst>
      <p:ext uri="{BB962C8B-B14F-4D97-AF65-F5344CB8AC3E}">
        <p14:creationId xmlns:p14="http://schemas.microsoft.com/office/powerpoint/2010/main" val="243706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03764" y="1847190"/>
            <a:ext cx="9466898" cy="3456330"/>
          </a:xfrm>
          <a:prstGeom prst="rect">
            <a:avLst/>
          </a:prstGeom>
        </p:spPr>
      </p:pic>
      <p:sp>
        <p:nvSpPr>
          <p:cNvPr id="2" name="Título 1"/>
          <p:cNvSpPr>
            <a:spLocks noGrp="1"/>
          </p:cNvSpPr>
          <p:nvPr>
            <p:ph type="title" idx="4294967295"/>
          </p:nvPr>
        </p:nvSpPr>
        <p:spPr>
          <a:xfrm>
            <a:off x="3066757" y="445637"/>
            <a:ext cx="7354643" cy="1129945"/>
          </a:xfrm>
        </p:spPr>
        <p:txBody>
          <a:bodyPr/>
          <a:lstStyle/>
          <a:p>
            <a:pPr algn="r"/>
            <a:r>
              <a:rPr lang="es-MX" dirty="0" smtClean="0">
                <a:solidFill>
                  <a:srgbClr val="B31166"/>
                </a:solidFill>
                <a:effectLst>
                  <a:outerShdw blurRad="38100" dist="38100" dir="2700000" algn="tl">
                    <a:srgbClr val="000000">
                      <a:alpha val="43137"/>
                    </a:srgbClr>
                  </a:outerShdw>
                </a:effectLst>
              </a:rPr>
              <a:t>Solicitudes que requieren ser turnadas a UA</a:t>
            </a:r>
            <a:endParaRPr lang="es-MX" dirty="0">
              <a:solidFill>
                <a:srgbClr val="B31166"/>
              </a:solidFill>
              <a:effectLst>
                <a:outerShdw blurRad="38100" dist="38100" dir="2700000" algn="tl">
                  <a:srgbClr val="000000">
                    <a:alpha val="43137"/>
                  </a:srgbClr>
                </a:outerShdw>
              </a:effectLst>
            </a:endParaRPr>
          </a:p>
        </p:txBody>
      </p:sp>
      <p:sp>
        <p:nvSpPr>
          <p:cNvPr id="8" name="Flecha izquierda 7"/>
          <p:cNvSpPr/>
          <p:nvPr/>
        </p:nvSpPr>
        <p:spPr>
          <a:xfrm rot="10800000">
            <a:off x="381733" y="2845188"/>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izquierda 9"/>
          <p:cNvSpPr/>
          <p:nvPr/>
        </p:nvSpPr>
        <p:spPr>
          <a:xfrm>
            <a:off x="10210384" y="4193341"/>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Marcador de contenido 5"/>
          <p:cNvSpPr txBox="1">
            <a:spLocks/>
          </p:cNvSpPr>
          <p:nvPr/>
        </p:nvSpPr>
        <p:spPr>
          <a:xfrm>
            <a:off x="1055077" y="5369411"/>
            <a:ext cx="9366322"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Recuerda que las unidades administrativas seleccionadas deberán contar con una cuenta de usuario con el (</a:t>
            </a:r>
            <a:r>
              <a:rPr lang="es-MX" sz="1700" dirty="0" smtClean="0">
                <a:solidFill>
                  <a:srgbClr val="B31166"/>
                </a:solidFill>
                <a:ea typeface="Arial Unicode MS" panose="020B0604020202020204" pitchFamily="34" charset="-128"/>
                <a:cs typeface="Arial Unicode MS" panose="020B0604020202020204" pitchFamily="34" charset="-128"/>
              </a:rPr>
              <a:t>Rol - unidad administrativa</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de otra forma las solicitudes podrán ser atendidas y quedarán sin respuesta.</a:t>
            </a:r>
          </a:p>
        </p:txBody>
      </p:sp>
    </p:spTree>
    <p:extLst>
      <p:ext uri="{BB962C8B-B14F-4D97-AF65-F5344CB8AC3E}">
        <p14:creationId xmlns:p14="http://schemas.microsoft.com/office/powerpoint/2010/main" val="147662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16659" y="1766447"/>
            <a:ext cx="9628757" cy="3579276"/>
          </a:xfrm>
          <a:prstGeom prst="rect">
            <a:avLst/>
          </a:prstGeom>
        </p:spPr>
      </p:pic>
      <p:sp>
        <p:nvSpPr>
          <p:cNvPr id="2" name="Título 1"/>
          <p:cNvSpPr>
            <a:spLocks noGrp="1"/>
          </p:cNvSpPr>
          <p:nvPr>
            <p:ph type="title" idx="4294967295"/>
          </p:nvPr>
        </p:nvSpPr>
        <p:spPr>
          <a:xfrm>
            <a:off x="3066757" y="445637"/>
            <a:ext cx="7354643" cy="1129945"/>
          </a:xfrm>
        </p:spPr>
        <p:txBody>
          <a:bodyPr/>
          <a:lstStyle/>
          <a:p>
            <a:pPr algn="r"/>
            <a:r>
              <a:rPr lang="es-MX" dirty="0" smtClean="0">
                <a:solidFill>
                  <a:srgbClr val="B31166"/>
                </a:solidFill>
                <a:effectLst>
                  <a:outerShdw blurRad="38100" dist="38100" dir="2700000" algn="tl">
                    <a:srgbClr val="000000">
                      <a:alpha val="43137"/>
                    </a:srgbClr>
                  </a:outerShdw>
                </a:effectLst>
              </a:rPr>
              <a:t>Solicitudes que requieren ser turnadas a UA</a:t>
            </a:r>
            <a:endParaRPr lang="es-MX" dirty="0">
              <a:solidFill>
                <a:srgbClr val="B31166"/>
              </a:solidFill>
              <a:effectLst>
                <a:outerShdw blurRad="38100" dist="38100" dir="2700000" algn="tl">
                  <a:srgbClr val="000000">
                    <a:alpha val="43137"/>
                  </a:srgbClr>
                </a:outerShdw>
              </a:effectLst>
            </a:endParaRPr>
          </a:p>
        </p:txBody>
      </p:sp>
      <p:sp>
        <p:nvSpPr>
          <p:cNvPr id="8" name="Flecha izquierda 7"/>
          <p:cNvSpPr/>
          <p:nvPr/>
        </p:nvSpPr>
        <p:spPr>
          <a:xfrm>
            <a:off x="10234400" y="335162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izquierda 9"/>
          <p:cNvSpPr/>
          <p:nvPr/>
        </p:nvSpPr>
        <p:spPr>
          <a:xfrm rot="5400000">
            <a:off x="1233268" y="518394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39551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066757" y="445637"/>
            <a:ext cx="7354643" cy="1129945"/>
          </a:xfrm>
        </p:spPr>
        <p:txBody>
          <a:bodyPr/>
          <a:lstStyle/>
          <a:p>
            <a:pPr algn="r"/>
            <a:r>
              <a:rPr lang="es-MX" dirty="0" smtClean="0">
                <a:solidFill>
                  <a:srgbClr val="B31166"/>
                </a:solidFill>
                <a:effectLst>
                  <a:outerShdw blurRad="38100" dist="38100" dir="2700000" algn="tl">
                    <a:srgbClr val="000000">
                      <a:alpha val="43137"/>
                    </a:srgbClr>
                  </a:outerShdw>
                </a:effectLst>
              </a:rPr>
              <a:t>Solicitudes que requieren ser turnadas a UA</a:t>
            </a:r>
            <a:endParaRPr lang="es-MX" dirty="0">
              <a:solidFill>
                <a:srgbClr val="B31166"/>
              </a:solidFill>
              <a:effectLst>
                <a:outerShdw blurRad="38100" dist="38100" dir="2700000" algn="tl">
                  <a:srgbClr val="000000">
                    <a:alpha val="43137"/>
                  </a:srgbClr>
                </a:outerShdw>
              </a:effectLst>
            </a:endParaRPr>
          </a:p>
        </p:txBody>
      </p:sp>
      <p:sp>
        <p:nvSpPr>
          <p:cNvPr id="7" name="Marcador de contenido 5"/>
          <p:cNvSpPr txBox="1">
            <a:spLocks/>
          </p:cNvSpPr>
          <p:nvPr/>
        </p:nvSpPr>
        <p:spPr>
          <a:xfrm>
            <a:off x="942975" y="4878019"/>
            <a:ext cx="9478425"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Al hacer clic en el botón Turnar, el sistema generar </a:t>
            </a:r>
            <a:r>
              <a:rPr lang="es-MX" sz="1700" dirty="0" err="1" smtClean="0">
                <a:solidFill>
                  <a:schemeClr val="bg2">
                    <a:lumMod val="25000"/>
                  </a:schemeClr>
                </a:solidFill>
                <a:ea typeface="Arial Unicode MS" panose="020B0604020202020204" pitchFamily="34" charset="-128"/>
                <a:cs typeface="Arial Unicode MS" panose="020B0604020202020204" pitchFamily="34" charset="-128"/>
              </a:rPr>
              <a:t>subfolios</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de atención por cada unidad administrativa a la que fue turnada. En ese momento la solicitud pasa a cada una de las cuentas de las UA.</a:t>
            </a:r>
          </a:p>
        </p:txBody>
      </p:sp>
      <p:pic>
        <p:nvPicPr>
          <p:cNvPr id="5" name="Imagen 4"/>
          <p:cNvPicPr>
            <a:picLocks noChangeAspect="1"/>
          </p:cNvPicPr>
          <p:nvPr/>
        </p:nvPicPr>
        <p:blipFill>
          <a:blip r:embed="rId2"/>
          <a:stretch>
            <a:fillRect/>
          </a:stretch>
        </p:blipFill>
        <p:spPr>
          <a:xfrm>
            <a:off x="627636" y="2129936"/>
            <a:ext cx="10306050" cy="2457450"/>
          </a:xfrm>
          <a:prstGeom prst="rect">
            <a:avLst/>
          </a:prstGeom>
        </p:spPr>
      </p:pic>
    </p:spTree>
    <p:extLst>
      <p:ext uri="{BB962C8B-B14F-4D97-AF65-F5344CB8AC3E}">
        <p14:creationId xmlns:p14="http://schemas.microsoft.com/office/powerpoint/2010/main" val="1152862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066757" y="445637"/>
            <a:ext cx="7354643" cy="1129945"/>
          </a:xfrm>
        </p:spPr>
        <p:txBody>
          <a:bodyPr/>
          <a:lstStyle/>
          <a:p>
            <a:pPr algn="r"/>
            <a:r>
              <a:rPr lang="es-MX" dirty="0">
                <a:solidFill>
                  <a:srgbClr val="B31166"/>
                </a:solidFill>
                <a:effectLst>
                  <a:outerShdw blurRad="38100" dist="38100" dir="2700000" algn="tl">
                    <a:srgbClr val="000000">
                      <a:alpha val="43137"/>
                    </a:srgbClr>
                  </a:outerShdw>
                </a:effectLst>
              </a:rPr>
              <a:t>Respuesta de la </a:t>
            </a:r>
            <a:r>
              <a:rPr lang="es-MX" dirty="0" smtClean="0">
                <a:solidFill>
                  <a:srgbClr val="B31166"/>
                </a:solidFill>
                <a:effectLst>
                  <a:outerShdw blurRad="38100" dist="38100" dir="2700000" algn="tl">
                    <a:srgbClr val="000000">
                      <a:alpha val="43137"/>
                    </a:srgbClr>
                  </a:outerShdw>
                </a:effectLst>
              </a:rPr>
              <a:t>Unidad Administrativa</a:t>
            </a:r>
            <a:endParaRPr lang="es-MX" dirty="0">
              <a:solidFill>
                <a:srgbClr val="B31166"/>
              </a:solidFill>
              <a:effectLst>
                <a:outerShdw blurRad="38100" dist="38100" dir="2700000" algn="tl">
                  <a:srgbClr val="000000">
                    <a:alpha val="43137"/>
                  </a:srgbClr>
                </a:outerShdw>
              </a:effectLst>
            </a:endParaRPr>
          </a:p>
        </p:txBody>
      </p:sp>
      <p:sp>
        <p:nvSpPr>
          <p:cNvPr id="5" name="Marcador de contenido 3"/>
          <p:cNvSpPr txBox="1">
            <a:spLocks/>
          </p:cNvSpPr>
          <p:nvPr/>
        </p:nvSpPr>
        <p:spPr>
          <a:xfrm>
            <a:off x="644217" y="1892658"/>
            <a:ext cx="10497395"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600"/>
              </a:spcBef>
              <a:buFont typeface="Wingdings 3" charset="2"/>
              <a:buNone/>
            </a:pPr>
            <a:r>
              <a:rPr lang="es-MX" sz="1700" dirty="0" smtClean="0"/>
              <a:t>La Unidad Administrativa podrá visualizar las solicitudes que le hayan sido turnadas por la Unidad de Transparencia y que estén pendientes de recibir respuesta en el módulo de Gestión Interna apartado </a:t>
            </a:r>
            <a:r>
              <a:rPr lang="es-MX" sz="1700" dirty="0" smtClean="0">
                <a:solidFill>
                  <a:srgbClr val="B31166"/>
                </a:solidFill>
              </a:rPr>
              <a:t>Respuesta solicitudes asignadas por Unidad de transparencia</a:t>
            </a:r>
            <a:r>
              <a:rPr lang="es-MX" sz="1700" dirty="0" smtClean="0"/>
              <a:t>.</a:t>
            </a:r>
          </a:p>
          <a:p>
            <a:pPr marL="0" indent="0">
              <a:spcBef>
                <a:spcPts val="600"/>
              </a:spcBef>
              <a:buFont typeface="Wingdings 3" charset="2"/>
              <a:buNone/>
            </a:pPr>
            <a:endParaRPr lang="es-MX" sz="1700" dirty="0"/>
          </a:p>
        </p:txBody>
      </p:sp>
      <p:pic>
        <p:nvPicPr>
          <p:cNvPr id="3" name="Imagen 2"/>
          <p:cNvPicPr>
            <a:picLocks noChangeAspect="1"/>
          </p:cNvPicPr>
          <p:nvPr/>
        </p:nvPicPr>
        <p:blipFill>
          <a:blip r:embed="rId2"/>
          <a:stretch>
            <a:fillRect/>
          </a:stretch>
        </p:blipFill>
        <p:spPr>
          <a:xfrm>
            <a:off x="644217" y="2998304"/>
            <a:ext cx="2562225" cy="466725"/>
          </a:xfrm>
          <a:prstGeom prst="rect">
            <a:avLst/>
          </a:prstGeom>
        </p:spPr>
      </p:pic>
      <p:pic>
        <p:nvPicPr>
          <p:cNvPr id="4" name="Imagen 3"/>
          <p:cNvPicPr>
            <a:picLocks noChangeAspect="1"/>
          </p:cNvPicPr>
          <p:nvPr/>
        </p:nvPicPr>
        <p:blipFill>
          <a:blip r:embed="rId3"/>
          <a:stretch>
            <a:fillRect/>
          </a:stretch>
        </p:blipFill>
        <p:spPr>
          <a:xfrm>
            <a:off x="3344887" y="2998304"/>
            <a:ext cx="8343900" cy="3771900"/>
          </a:xfrm>
          <a:prstGeom prst="rect">
            <a:avLst/>
          </a:prstGeom>
        </p:spPr>
      </p:pic>
      <p:sp>
        <p:nvSpPr>
          <p:cNvPr id="8" name="Flecha izquierda 7"/>
          <p:cNvSpPr/>
          <p:nvPr/>
        </p:nvSpPr>
        <p:spPr>
          <a:xfrm>
            <a:off x="8658818" y="4730258"/>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43256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066757" y="445637"/>
            <a:ext cx="7354643" cy="1129945"/>
          </a:xfrm>
        </p:spPr>
        <p:txBody>
          <a:bodyPr/>
          <a:lstStyle/>
          <a:p>
            <a:pPr algn="r"/>
            <a:r>
              <a:rPr lang="es-MX" dirty="0">
                <a:solidFill>
                  <a:srgbClr val="B31166"/>
                </a:solidFill>
                <a:effectLst>
                  <a:outerShdw blurRad="38100" dist="38100" dir="2700000" algn="tl">
                    <a:srgbClr val="000000">
                      <a:alpha val="43137"/>
                    </a:srgbClr>
                  </a:outerShdw>
                </a:effectLst>
              </a:rPr>
              <a:t>Respuesta de la </a:t>
            </a:r>
            <a:r>
              <a:rPr lang="es-MX" dirty="0" smtClean="0">
                <a:solidFill>
                  <a:srgbClr val="B31166"/>
                </a:solidFill>
                <a:effectLst>
                  <a:outerShdw blurRad="38100" dist="38100" dir="2700000" algn="tl">
                    <a:srgbClr val="000000">
                      <a:alpha val="43137"/>
                    </a:srgbClr>
                  </a:outerShdw>
                </a:effectLst>
              </a:rPr>
              <a:t>Unidad Administrativa</a:t>
            </a:r>
            <a:endParaRPr lang="es-MX" dirty="0">
              <a:solidFill>
                <a:srgbClr val="B31166"/>
              </a:solidFill>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2"/>
          <a:srcRect t="1" b="45590"/>
          <a:stretch/>
        </p:blipFill>
        <p:spPr>
          <a:xfrm>
            <a:off x="0" y="2916984"/>
            <a:ext cx="12087225" cy="989859"/>
          </a:xfrm>
          <a:prstGeom prst="rect">
            <a:avLst/>
          </a:prstGeom>
        </p:spPr>
      </p:pic>
      <p:sp>
        <p:nvSpPr>
          <p:cNvPr id="6" name="Marcador de contenido 3"/>
          <p:cNvSpPr txBox="1">
            <a:spLocks/>
          </p:cNvSpPr>
          <p:nvPr/>
        </p:nvSpPr>
        <p:spPr>
          <a:xfrm>
            <a:off x="292524" y="1624057"/>
            <a:ext cx="10497395"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600"/>
              </a:spcBef>
              <a:buFont typeface="Wingdings 3" charset="2"/>
              <a:buNone/>
            </a:pPr>
            <a:r>
              <a:rPr lang="es-MX" sz="1700" dirty="0" smtClean="0"/>
              <a:t>La Unidad Administrativa podrá visualizar el detalle de la solicitud haciendo clic en cualquier parte de la fila dónde se encuentre la solicitud pendiente de atender. Contará además con un botón de </a:t>
            </a:r>
            <a:r>
              <a:rPr lang="es-MX" sz="1700" dirty="0" smtClean="0">
                <a:solidFill>
                  <a:srgbClr val="B31166"/>
                </a:solidFill>
              </a:rPr>
              <a:t>Seguimiento</a:t>
            </a:r>
            <a:r>
              <a:rPr lang="es-MX" sz="1700" dirty="0" smtClean="0"/>
              <a:t> que le permitirá conocer si la solicitud fue turnada a otras unidades administrativas y conocer las respuestas que estas pudieran estar generando.</a:t>
            </a:r>
          </a:p>
          <a:p>
            <a:pPr marL="0" indent="0">
              <a:spcBef>
                <a:spcPts val="600"/>
              </a:spcBef>
              <a:buFont typeface="Wingdings 3" charset="2"/>
              <a:buNone/>
            </a:pPr>
            <a:endParaRPr lang="es-MX" sz="1700" dirty="0"/>
          </a:p>
        </p:txBody>
      </p:sp>
      <p:pic>
        <p:nvPicPr>
          <p:cNvPr id="10" name="Imagen 9"/>
          <p:cNvPicPr>
            <a:picLocks noChangeAspect="1"/>
          </p:cNvPicPr>
          <p:nvPr/>
        </p:nvPicPr>
        <p:blipFill rotWithShape="1">
          <a:blip r:embed="rId3"/>
          <a:srcRect l="33325" r="33324"/>
          <a:stretch/>
        </p:blipFill>
        <p:spPr>
          <a:xfrm>
            <a:off x="331829" y="4255993"/>
            <a:ext cx="984739" cy="857250"/>
          </a:xfrm>
          <a:prstGeom prst="rect">
            <a:avLst/>
          </a:prstGeom>
        </p:spPr>
      </p:pic>
      <p:pic>
        <p:nvPicPr>
          <p:cNvPr id="11" name="Imagen 10"/>
          <p:cNvPicPr>
            <a:picLocks noChangeAspect="1"/>
          </p:cNvPicPr>
          <p:nvPr/>
        </p:nvPicPr>
        <p:blipFill>
          <a:blip r:embed="rId4"/>
          <a:stretch>
            <a:fillRect/>
          </a:stretch>
        </p:blipFill>
        <p:spPr>
          <a:xfrm>
            <a:off x="1357134" y="4243625"/>
            <a:ext cx="9432785" cy="2556364"/>
          </a:xfrm>
          <a:prstGeom prst="rect">
            <a:avLst/>
          </a:prstGeom>
        </p:spPr>
      </p:pic>
      <p:sp>
        <p:nvSpPr>
          <p:cNvPr id="12" name="Flecha izquierda 11"/>
          <p:cNvSpPr/>
          <p:nvPr/>
        </p:nvSpPr>
        <p:spPr>
          <a:xfrm rot="5400000" flipV="1">
            <a:off x="11335212" y="374506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30514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6386</TotalTime>
  <Words>877</Words>
  <Application>Microsoft Office PowerPoint</Application>
  <PresentationFormat>Panorámica</PresentationFormat>
  <Paragraphs>47</Paragraphs>
  <Slides>21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 Unicode MS</vt:lpstr>
      <vt:lpstr>Arial</vt:lpstr>
      <vt:lpstr>Calibri</vt:lpstr>
      <vt:lpstr>Century Gothic</vt:lpstr>
      <vt:lpstr>Wingdings 3</vt:lpstr>
      <vt:lpstr>Sala de reuniones Ion</vt:lpstr>
      <vt:lpstr> Atención de solicitudes a través de Unidades Administrativas</vt:lpstr>
      <vt:lpstr>Solicitudes que requieren ser turnadas a Unidades Administrativas (UA)</vt:lpstr>
      <vt:lpstr>Solicitudes que requieren ser turnadas a UA</vt:lpstr>
      <vt:lpstr>Solicitudes que requieren ser turnadas a UA</vt:lpstr>
      <vt:lpstr>Solicitudes que requieren ser turnadas a UA</vt:lpstr>
      <vt:lpstr>Solicitudes que requieren ser turnadas a UA</vt:lpstr>
      <vt:lpstr>Solicitudes que requieren ser turnadas a UA</vt:lpstr>
      <vt:lpstr>Respuesta de la Unidad Administrativa</vt:lpstr>
      <vt:lpstr>Respuesta de la Unidad Administrativa</vt:lpstr>
      <vt:lpstr>Respuesta de la Unidad Administrativa</vt:lpstr>
      <vt:lpstr>Respuesta de la Unidad Administrativa</vt:lpstr>
      <vt:lpstr>Respuesta de la Unidad Administrativa</vt:lpstr>
      <vt:lpstr>Respuesta de la Unidad Administrativa</vt:lpstr>
      <vt:lpstr>Respuesta de la Unidad Administrativa</vt:lpstr>
      <vt:lpstr>Presentación de PowerPoint</vt:lpstr>
      <vt:lpstr>Presentación de PowerPoint</vt:lpstr>
      <vt:lpstr>Presentación de PowerPoint</vt:lpstr>
      <vt:lpstr>Presentación de PowerPoint</vt:lpstr>
      <vt:lpstr>Presentación de PowerPoint</vt:lpstr>
      <vt:lpstr>Envío de respuesta final al solicitante</vt:lpstr>
      <vt:lpstr>Envío de respuesta final al solicitante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Solicitudes de Información 2.0</dc:title>
  <dc:creator>Berenice Hernández Sumano</dc:creator>
  <cp:lastModifiedBy>behesu</cp:lastModifiedBy>
  <cp:revision>157</cp:revision>
  <cp:lastPrinted>2021-07-30T23:46:39Z</cp:lastPrinted>
  <dcterms:created xsi:type="dcterms:W3CDTF">2021-04-05T20:01:48Z</dcterms:created>
  <dcterms:modified xsi:type="dcterms:W3CDTF">2021-08-09T21:42:31Z</dcterms:modified>
</cp:coreProperties>
</file>